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2" r:id="rId1"/>
    <p:sldMasterId id="2147483673" r:id="rId2"/>
  </p:sldMasterIdLst>
  <p:notesMasterIdLst>
    <p:notesMasterId r:id="rId7"/>
  </p:notes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embeddedFontLst>
    <p:embeddedFont>
      <p:font typeface="Century Gothic" panose="020B050202020202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52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7A885ED-9461-4217-B83C-B3F756ED37C7}">
  <a:tblStyle styleId="{57A885ED-9461-4217-B83C-B3F756ED37C7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94"/>
    <p:restoredTop sz="94648"/>
  </p:normalViewPr>
  <p:slideViewPr>
    <p:cSldViewPr snapToGrid="0">
      <p:cViewPr varScale="1">
        <p:scale>
          <a:sx n="101" d="100"/>
          <a:sy n="101" d="100"/>
        </p:scale>
        <p:origin x="95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4.fntdata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2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49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49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49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49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49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49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49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49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49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1" name="Google Shape;14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&amp; サブタイトル" userDrawn="1">
  <p:cSld name="タイトル &amp; サブタイトル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/>
          <p:nvPr userDrawn="1"/>
        </p:nvSpPr>
        <p:spPr>
          <a:xfrm>
            <a:off x="0" y="6474023"/>
            <a:ext cx="9144000" cy="384000"/>
          </a:xfrm>
          <a:prstGeom prst="rect">
            <a:avLst/>
          </a:prstGeom>
          <a:solidFill>
            <a:srgbClr val="EA5250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35725" tIns="35725" rIns="35725" bIns="357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"/>
              <a:buFont typeface="Century Gothic"/>
              <a:buNone/>
            </a:pPr>
            <a:endParaRPr sz="1000" b="1" i="0" u="none" strike="noStrike" cap="none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178593" y="6558855"/>
            <a:ext cx="1415400" cy="20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25" tIns="35725" rIns="35725" bIns="357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"/>
              <a:buFont typeface="Century Gothic"/>
              <a:buNone/>
            </a:pPr>
            <a:r>
              <a:rPr lang="ja-JP" sz="800" b="0" i="0" u="none" strike="noStrike" cap="none" dirty="0" smtClean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20</a:t>
            </a:r>
            <a:r>
              <a:rPr lang="en-US" altLang="ja-JP" sz="800" b="0" i="0" u="none" strike="noStrike" cap="none" dirty="0" smtClean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23</a:t>
            </a:r>
            <a:r>
              <a:rPr lang="ja-JP" sz="800" b="0" i="0" u="none" strike="noStrike" cap="none" dirty="0" smtClean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ja-JP" sz="800" b="0" i="0" u="none" strike="noStrike" cap="none" dirty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© </a:t>
            </a:r>
            <a:r>
              <a:rPr lang="en-US" altLang="ja-JP" sz="800" b="0" i="0" u="none" strike="noStrike" cap="none" dirty="0" err="1" smtClean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Fintertech</a:t>
            </a:r>
            <a:r>
              <a:rPr lang="ja-JP" sz="800" b="0" i="0" u="none" strike="noStrike" cap="none" dirty="0" smtClean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ja-JP" sz="800" b="0" i="0" u="none" strike="noStrike" cap="none" dirty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Inc.</a:t>
            </a:r>
            <a:endParaRPr dirty="0"/>
          </a:p>
        </p:txBody>
      </p:sp>
      <p:sp>
        <p:nvSpPr>
          <p:cNvPr id="14" name="Google Shape;14;p2"/>
          <p:cNvSpPr txBox="1">
            <a:spLocks noGrp="1"/>
          </p:cNvSpPr>
          <p:nvPr>
            <p:ph type="body" idx="1"/>
          </p:nvPr>
        </p:nvSpPr>
        <p:spPr>
          <a:xfrm>
            <a:off x="165199" y="93761"/>
            <a:ext cx="570300" cy="19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9250" algn="l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•"/>
              <a:defRPr sz="2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9250" algn="l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•"/>
              <a:defRPr sz="2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9250" algn="l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•"/>
              <a:defRPr sz="2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9250" algn="l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•"/>
              <a:defRPr sz="2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9250" algn="l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•"/>
              <a:defRPr sz="2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9250" algn="l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•"/>
              <a:defRPr sz="2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9250" algn="l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•"/>
              <a:defRPr sz="2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9250" algn="l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•"/>
              <a:defRPr sz="2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4421748" y="6505277"/>
            <a:ext cx="291600" cy="2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25" tIns="35725" rIns="35725" bIns="35725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5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5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5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5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5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5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5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5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5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942" y="1"/>
            <a:ext cx="1738058" cy="8619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body" idx="1"/>
          </p:nvPr>
        </p:nvSpPr>
        <p:spPr>
          <a:xfrm>
            <a:off x="311700" y="5640766"/>
            <a:ext cx="59988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15000"/>
              </a:lnSpc>
              <a:spcBef>
                <a:spcPts val="1800"/>
              </a:spcBef>
              <a:spcAft>
                <a:spcPts val="180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50"/>
              <a:buFont typeface="Arial"/>
              <a:buNone/>
              <a:defRPr sz="1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50"/>
              <a:buFont typeface="Arial"/>
              <a:buNone/>
              <a:defRPr sz="134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50"/>
              <a:buFont typeface="Arial"/>
              <a:buNone/>
              <a:defRPr sz="134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50"/>
              <a:buFont typeface="Arial"/>
              <a:buNone/>
              <a:defRPr sz="134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50"/>
              <a:buFont typeface="Arial"/>
              <a:buNone/>
              <a:defRPr sz="134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50"/>
              <a:buFont typeface="Arial"/>
              <a:buNone/>
              <a:defRPr sz="134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50"/>
              <a:buFont typeface="Arial"/>
              <a:buNone/>
              <a:defRPr sz="134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50"/>
              <a:buFont typeface="Arial"/>
              <a:buNone/>
              <a:defRPr sz="134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50"/>
              <a:buFont typeface="Arial"/>
              <a:buNone/>
              <a:defRPr sz="13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body" idx="1"/>
          </p:nvPr>
        </p:nvSpPr>
        <p:spPr>
          <a:xfrm>
            <a:off x="311700" y="4202966"/>
            <a:ext cx="8520600" cy="1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ctr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ctr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ctr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ctr">
              <a:lnSpc>
                <a:spcPct val="115000"/>
              </a:lnSpc>
              <a:spcBef>
                <a:spcPts val="1800"/>
              </a:spcBef>
              <a:spcAft>
                <a:spcPts val="180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 1">
  <p:cSld name="空白 1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>
            <a:spLocks noGrp="1"/>
          </p:cNvSpPr>
          <p:nvPr>
            <p:ph type="sldNum" idx="12"/>
          </p:nvPr>
        </p:nvSpPr>
        <p:spPr>
          <a:xfrm>
            <a:off x="4421748" y="6505277"/>
            <a:ext cx="291600" cy="2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25" tIns="35725" rIns="35725" bIns="35725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5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5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5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5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5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5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5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5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5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7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Google Shape;78;p1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0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1" name="Google Shape;81;p20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Google Shape;85;p2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"/>
              <a:buFont typeface="Arial"/>
              <a:buNone/>
              <a:defRPr sz="58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"/>
              <a:buFont typeface="Arial"/>
              <a:buNone/>
              <a:defRPr sz="58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"/>
              <a:buFont typeface="Arial"/>
              <a:buNone/>
              <a:defRPr sz="58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"/>
              <a:buFont typeface="Arial"/>
              <a:buNone/>
              <a:defRPr sz="58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"/>
              <a:buFont typeface="Arial"/>
              <a:buNone/>
              <a:defRPr sz="58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"/>
              <a:buFont typeface="Arial"/>
              <a:buNone/>
              <a:defRPr sz="58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"/>
              <a:buFont typeface="Arial"/>
              <a:buNone/>
              <a:defRPr sz="58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"/>
              <a:buFont typeface="Arial"/>
              <a:buNone/>
              <a:defRPr sz="5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3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3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3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3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3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3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3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3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3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8" name="Google Shape;88;p2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/>
          <p:nvPr/>
        </p:nvSpPr>
        <p:spPr>
          <a:xfrm>
            <a:off x="4572000" y="-166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23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92" name="Google Shape;92;p23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3" name="Google Shape;93;p23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4" name="Google Shape;94;p23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4"/>
          <p:cNvSpPr txBox="1">
            <a:spLocks noGrp="1"/>
          </p:cNvSpPr>
          <p:nvPr>
            <p:ph type="body" idx="1"/>
          </p:nvPr>
        </p:nvSpPr>
        <p:spPr>
          <a:xfrm>
            <a:off x="311700" y="5640766"/>
            <a:ext cx="59988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7" name="Google Shape;97;p2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12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12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12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12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12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12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12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1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25"/>
          <p:cNvSpPr txBox="1">
            <a:spLocks noGrp="1"/>
          </p:cNvSpPr>
          <p:nvPr>
            <p:ph type="body" idx="1"/>
          </p:nvPr>
        </p:nvSpPr>
        <p:spPr>
          <a:xfrm>
            <a:off x="311700" y="4202966"/>
            <a:ext cx="8520600" cy="1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1" name="Google Shape;101;p2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6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15000"/>
              </a:lnSpc>
              <a:spcBef>
                <a:spcPts val="1800"/>
              </a:spcBef>
              <a:spcAft>
                <a:spcPts val="180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15000"/>
              </a:lnSpc>
              <a:spcBef>
                <a:spcPts val="1800"/>
              </a:spcBef>
              <a:spcAft>
                <a:spcPts val="1800"/>
              </a:spcAft>
              <a:buClr>
                <a:schemeClr val="dk2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15000"/>
              </a:lnSpc>
              <a:spcBef>
                <a:spcPts val="1800"/>
              </a:spcBef>
              <a:spcAft>
                <a:spcPts val="1800"/>
              </a:spcAft>
              <a:buClr>
                <a:schemeClr val="dk2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7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15000"/>
              </a:lnSpc>
              <a:spcBef>
                <a:spcPts val="1800"/>
              </a:spcBef>
              <a:spcAft>
                <a:spcPts val="1800"/>
              </a:spcAft>
              <a:buClr>
                <a:schemeClr val="dk2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3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3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3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3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3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3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3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3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/>
          <p:nvPr/>
        </p:nvSpPr>
        <p:spPr>
          <a:xfrm>
            <a:off x="4572000" y="-166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15000"/>
              </a:lnSpc>
              <a:spcBef>
                <a:spcPts val="1800"/>
              </a:spcBef>
              <a:spcAft>
                <a:spcPts val="1800"/>
              </a:spcAft>
              <a:buClr>
                <a:schemeClr val="dk2"/>
              </a:buClr>
              <a:buSzPts val="14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499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499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499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499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499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499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499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499" algn="l" rtl="0">
              <a:lnSpc>
                <a:spcPct val="115000"/>
              </a:lnSpc>
              <a:spcBef>
                <a:spcPts val="1800"/>
              </a:spcBef>
              <a:spcAft>
                <a:spcPts val="1800"/>
              </a:spcAft>
              <a:buClr>
                <a:schemeClr val="dk2"/>
              </a:buClr>
              <a:buSzPts val="1400"/>
              <a:buFont typeface="Arial"/>
              <a:buChar char="■"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75" tIns="101575" rIns="101575" bIns="1015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5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5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5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5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5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5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5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5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5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49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7"/>
          <p:cNvSpPr txBox="1">
            <a:spLocks noGrp="1"/>
          </p:cNvSpPr>
          <p:nvPr>
            <p:ph type="body" idx="1"/>
          </p:nvPr>
        </p:nvSpPr>
        <p:spPr>
          <a:xfrm>
            <a:off x="165199" y="93761"/>
            <a:ext cx="1945800" cy="19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25" tIns="35725" rIns="35725" bIns="357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"/>
              <a:buFont typeface="Arial"/>
              <a:buNone/>
            </a:pPr>
            <a:r>
              <a:rPr lang="ja-JP"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アイディアシート①</a:t>
            </a:r>
            <a:endParaRPr/>
          </a:p>
        </p:txBody>
      </p:sp>
      <p:sp>
        <p:nvSpPr>
          <p:cNvPr id="109" name="Google Shape;109;p27"/>
          <p:cNvSpPr txBox="1"/>
          <p:nvPr/>
        </p:nvSpPr>
        <p:spPr>
          <a:xfrm>
            <a:off x="404357" y="1111342"/>
            <a:ext cx="287771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プロジェクト実施者（メンバー）</a:t>
            </a:r>
            <a:endParaRPr dirty="0"/>
          </a:p>
        </p:txBody>
      </p:sp>
      <p:sp>
        <p:nvSpPr>
          <p:cNvPr id="110" name="Google Shape;110;p27"/>
          <p:cNvSpPr txBox="1"/>
          <p:nvPr/>
        </p:nvSpPr>
        <p:spPr>
          <a:xfrm>
            <a:off x="374366" y="2408105"/>
            <a:ext cx="541999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プロジェクトの</a:t>
            </a:r>
            <a:r>
              <a:rPr lang="ja-JP" sz="14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目的</a:t>
            </a:r>
            <a:r>
              <a:rPr lang="ja-JP" altLang="en-US" sz="14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（何のためにプロジェクトを実施するか）</a:t>
            </a:r>
            <a:endParaRPr dirty="0"/>
          </a:p>
        </p:txBody>
      </p:sp>
      <p:sp>
        <p:nvSpPr>
          <p:cNvPr id="111" name="Google Shape;111;p27"/>
          <p:cNvSpPr txBox="1"/>
          <p:nvPr/>
        </p:nvSpPr>
        <p:spPr>
          <a:xfrm>
            <a:off x="374366" y="3678202"/>
            <a:ext cx="555869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プロジェクトの</a:t>
            </a:r>
            <a:r>
              <a:rPr lang="ja-JP" sz="14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概要</a:t>
            </a:r>
            <a:r>
              <a:rPr lang="ja-JP" altLang="en-US" sz="14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（どういったプロジェクトか）</a:t>
            </a:r>
            <a:endParaRPr dirty="0"/>
          </a:p>
        </p:txBody>
      </p:sp>
      <p:sp>
        <p:nvSpPr>
          <p:cNvPr id="112" name="Google Shape;112;p27"/>
          <p:cNvSpPr txBox="1"/>
          <p:nvPr/>
        </p:nvSpPr>
        <p:spPr>
          <a:xfrm>
            <a:off x="324571" y="4998234"/>
            <a:ext cx="2159566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4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集めたい金額</a:t>
            </a:r>
            <a:endParaRPr dirty="0"/>
          </a:p>
        </p:txBody>
      </p:sp>
      <p:sp>
        <p:nvSpPr>
          <p:cNvPr id="113" name="Google Shape;113;p27"/>
          <p:cNvSpPr txBox="1"/>
          <p:nvPr/>
        </p:nvSpPr>
        <p:spPr>
          <a:xfrm>
            <a:off x="2681837" y="4965451"/>
            <a:ext cx="449353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支援者イメージ（どんな人が支援してくれるのか？）</a:t>
            </a:r>
            <a:endParaRPr dirty="0"/>
          </a:p>
        </p:txBody>
      </p:sp>
      <p:graphicFrame>
        <p:nvGraphicFramePr>
          <p:cNvPr id="114" name="Google Shape;114;p27"/>
          <p:cNvGraphicFramePr/>
          <p:nvPr>
            <p:extLst>
              <p:ext uri="{D42A27DB-BD31-4B8C-83A1-F6EECF244321}">
                <p14:modId xmlns:p14="http://schemas.microsoft.com/office/powerpoint/2010/main" val="1650314487"/>
              </p:ext>
            </p:extLst>
          </p:nvPr>
        </p:nvGraphicFramePr>
        <p:xfrm>
          <a:off x="374366" y="1401468"/>
          <a:ext cx="8195623" cy="828275"/>
        </p:xfrm>
        <a:graphic>
          <a:graphicData uri="http://schemas.openxmlformats.org/drawingml/2006/table">
            <a:tbl>
              <a:tblPr firstRow="1" bandRow="1">
                <a:noFill/>
                <a:tableStyleId>{57A885ED-9461-4217-B83C-B3F756ED37C7}</a:tableStyleId>
              </a:tblPr>
              <a:tblGrid>
                <a:gridCol w="8195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8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 u="none" strike="noStrike" cap="none" dirty="0" smtClean="0"/>
                        <a:t>アカウント登録名義</a:t>
                      </a:r>
                      <a:r>
                        <a:rPr lang="ja-JP" altLang="en-US" sz="1400" u="none" strike="noStrike" cap="none" dirty="0" smtClean="0">
                          <a:sym typeface="Wingdings" panose="05000000000000000000" pitchFamily="2" charset="2"/>
                        </a:rPr>
                        <a:t>（個人・法人）：</a:t>
                      </a:r>
                      <a:endParaRPr lang="en-US" altLang="ja-JP" sz="1400" u="none" strike="noStrike" cap="none" dirty="0" smtClean="0">
                        <a:sym typeface="Wingdings" panose="05000000000000000000" pitchFamily="2" charset="2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 u="none" strike="noStrike" cap="none" dirty="0" smtClean="0">
                          <a:sym typeface="Wingdings" panose="05000000000000000000" pitchFamily="2" charset="2"/>
                        </a:rPr>
                        <a:t>担当者名（個人の場合は不要）：</a:t>
                      </a:r>
                      <a:endParaRPr lang="en-US" altLang="ja-JP" sz="1400" u="none" strike="noStrike" cap="none" dirty="0" smtClean="0">
                        <a:sym typeface="Wingdings" panose="05000000000000000000" pitchFamily="2" charset="2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 u="none" strike="noStrike" cap="none" dirty="0" smtClean="0">
                          <a:sym typeface="Wingdings" panose="05000000000000000000" pitchFamily="2" charset="2"/>
                        </a:rPr>
                        <a:t>サイト作成者：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5" name="Google Shape;115;p27"/>
          <p:cNvGraphicFramePr/>
          <p:nvPr>
            <p:extLst>
              <p:ext uri="{D42A27DB-BD31-4B8C-83A1-F6EECF244321}">
                <p14:modId xmlns:p14="http://schemas.microsoft.com/office/powerpoint/2010/main" val="2033220886"/>
              </p:ext>
            </p:extLst>
          </p:nvPr>
        </p:nvGraphicFramePr>
        <p:xfrm>
          <a:off x="374368" y="2716236"/>
          <a:ext cx="8195600" cy="828275"/>
        </p:xfrm>
        <a:graphic>
          <a:graphicData uri="http://schemas.openxmlformats.org/drawingml/2006/table">
            <a:tbl>
              <a:tblPr firstRow="1" bandRow="1">
                <a:noFill/>
                <a:tableStyleId>{57A885ED-9461-4217-B83C-B3F756ED37C7}</a:tableStyleId>
              </a:tblPr>
              <a:tblGrid>
                <a:gridCol w="81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8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 u="none" strike="noStrike" cap="none" dirty="0" smtClean="0"/>
                        <a:t>・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6" name="Google Shape;116;p27"/>
          <p:cNvGraphicFramePr/>
          <p:nvPr>
            <p:extLst>
              <p:ext uri="{D42A27DB-BD31-4B8C-83A1-F6EECF244321}">
                <p14:modId xmlns:p14="http://schemas.microsoft.com/office/powerpoint/2010/main" val="2336615336"/>
              </p:ext>
            </p:extLst>
          </p:nvPr>
        </p:nvGraphicFramePr>
        <p:xfrm>
          <a:off x="374368" y="3988266"/>
          <a:ext cx="8195600" cy="828275"/>
        </p:xfrm>
        <a:graphic>
          <a:graphicData uri="http://schemas.openxmlformats.org/drawingml/2006/table">
            <a:tbl>
              <a:tblPr firstRow="1" bandRow="1">
                <a:noFill/>
                <a:tableStyleId>{57A885ED-9461-4217-B83C-B3F756ED37C7}</a:tableStyleId>
              </a:tblPr>
              <a:tblGrid>
                <a:gridCol w="81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8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 u="none" strike="noStrike" cap="none" dirty="0" smtClean="0"/>
                        <a:t>・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7" name="Google Shape;117;p27"/>
          <p:cNvGraphicFramePr/>
          <p:nvPr>
            <p:extLst>
              <p:ext uri="{D42A27DB-BD31-4B8C-83A1-F6EECF244321}">
                <p14:modId xmlns:p14="http://schemas.microsoft.com/office/powerpoint/2010/main" val="3051520015"/>
              </p:ext>
            </p:extLst>
          </p:nvPr>
        </p:nvGraphicFramePr>
        <p:xfrm>
          <a:off x="374366" y="5365247"/>
          <a:ext cx="2059975" cy="461657"/>
        </p:xfrm>
        <a:graphic>
          <a:graphicData uri="http://schemas.openxmlformats.org/drawingml/2006/table">
            <a:tbl>
              <a:tblPr firstRow="1" bandRow="1">
                <a:noFill/>
                <a:tableStyleId>{57A885ED-9461-4217-B83C-B3F756ED37C7}</a:tableStyleId>
              </a:tblPr>
              <a:tblGrid>
                <a:gridCol w="2059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5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smtClean="0"/>
                        <a:t>             </a:t>
                      </a:r>
                      <a:r>
                        <a:rPr lang="ja-JP" altLang="en-US" sz="1400" u="none" strike="noStrike" cap="none" dirty="0" smtClean="0"/>
                        <a:t>　万円</a:t>
                      </a:r>
                      <a:endParaRPr sz="1400" u="none" strike="noStrike" cap="none"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8" name="Google Shape;118;p27"/>
          <p:cNvGraphicFramePr/>
          <p:nvPr>
            <p:extLst>
              <p:ext uri="{D42A27DB-BD31-4B8C-83A1-F6EECF244321}">
                <p14:modId xmlns:p14="http://schemas.microsoft.com/office/powerpoint/2010/main" val="155028067"/>
              </p:ext>
            </p:extLst>
          </p:nvPr>
        </p:nvGraphicFramePr>
        <p:xfrm>
          <a:off x="2681837" y="5371523"/>
          <a:ext cx="5858150" cy="828275"/>
        </p:xfrm>
        <a:graphic>
          <a:graphicData uri="http://schemas.openxmlformats.org/drawingml/2006/table">
            <a:tbl>
              <a:tblPr firstRow="1" bandRow="1">
                <a:noFill/>
                <a:tableStyleId>{57A885ED-9461-4217-B83C-B3F756ED37C7}</a:tableStyleId>
              </a:tblPr>
              <a:tblGrid>
                <a:gridCol w="5858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8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 u="none" strike="noStrike" cap="none" dirty="0" smtClean="0"/>
                        <a:t>・</a:t>
                      </a:r>
                      <a:endParaRPr lang="en-US" altLang="ja-JP" sz="1400" u="none" strike="noStrike" cap="none" dirty="0" smtClean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 u="none" strike="noStrike" cap="none" dirty="0" smtClean="0"/>
                        <a:t>・</a:t>
                      </a:r>
                      <a:endParaRPr lang="en-US" altLang="ja-JP" sz="1400" u="none" strike="noStrike" cap="none" dirty="0" smtClean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 u="none" strike="noStrike" cap="none" dirty="0" smtClean="0"/>
                        <a:t>・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Google Shape;127;p28"/>
          <p:cNvSpPr txBox="1"/>
          <p:nvPr/>
        </p:nvSpPr>
        <p:spPr>
          <a:xfrm>
            <a:off x="207414" y="5826904"/>
            <a:ext cx="2393878" cy="34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275" tIns="64275" rIns="64275" bIns="6427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"/>
              <a:buFont typeface="Arial"/>
              <a:buNone/>
            </a:pPr>
            <a:r>
              <a:rPr lang="ja-JP" sz="7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※参考「目標金額＝リターンの平均単価 x 支援者人数</a:t>
            </a:r>
            <a:r>
              <a:rPr lang="ja-JP" sz="7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」</a:t>
            </a:r>
            <a:endParaRPr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87959" y="76164"/>
            <a:ext cx="4604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◆</a:t>
            </a:r>
            <a:r>
              <a:rPr kumimoji="1" lang="en-US" altLang="ja-JP" sz="1800" dirty="0" smtClean="0"/>
              <a:t>KASSAI</a:t>
            </a:r>
            <a:r>
              <a:rPr kumimoji="1" lang="ja-JP" altLang="en-US" sz="1800" dirty="0" smtClean="0"/>
              <a:t>企画確認シート</a:t>
            </a:r>
            <a:endParaRPr kumimoji="1" lang="ja-JP" altLang="en-US" sz="18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2710" y="627725"/>
            <a:ext cx="3576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①プロジェクトの概要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8"/>
          <p:cNvSpPr/>
          <p:nvPr/>
        </p:nvSpPr>
        <p:spPr>
          <a:xfrm>
            <a:off x="3032185" y="7241976"/>
            <a:ext cx="1445700" cy="1374900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rgbClr val="F5D227"/>
          </a:solidFill>
          <a:ln>
            <a:noFill/>
          </a:ln>
          <a:effectLst>
            <a:outerShdw blurRad="38100" dist="25400" dir="5400000" rotWithShape="0">
              <a:srgbClr val="000000">
                <a:alpha val="49019"/>
              </a:srgbClr>
            </a:outerShdw>
          </a:effectLst>
        </p:spPr>
        <p:txBody>
          <a:bodyPr spcFirstLastPara="1" wrap="square" lIns="35725" tIns="35725" rIns="35725" bIns="357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"/>
              <a:buFont typeface="Arial"/>
              <a:buNone/>
            </a:pPr>
            <a:endParaRPr sz="10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8"/>
          <p:cNvSpPr txBox="1">
            <a:spLocks noGrp="1"/>
          </p:cNvSpPr>
          <p:nvPr>
            <p:ph type="body" idx="1"/>
          </p:nvPr>
        </p:nvSpPr>
        <p:spPr>
          <a:xfrm>
            <a:off x="165199" y="93761"/>
            <a:ext cx="2737800" cy="19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25" tIns="35725" rIns="35725" bIns="357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"/>
              <a:buFont typeface="Arial"/>
              <a:buNone/>
            </a:pPr>
            <a:r>
              <a:rPr lang="ja-JP"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アイディアシート②</a:t>
            </a:r>
            <a:endParaRPr sz="10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25" name="Google Shape;125;p28"/>
          <p:cNvGraphicFramePr/>
          <p:nvPr>
            <p:extLst>
              <p:ext uri="{D42A27DB-BD31-4B8C-83A1-F6EECF244321}">
                <p14:modId xmlns:p14="http://schemas.microsoft.com/office/powerpoint/2010/main" val="648999899"/>
              </p:ext>
            </p:extLst>
          </p:nvPr>
        </p:nvGraphicFramePr>
        <p:xfrm>
          <a:off x="476196" y="1127951"/>
          <a:ext cx="2630201" cy="2366524"/>
        </p:xfrm>
        <a:graphic>
          <a:graphicData uri="http://schemas.openxmlformats.org/drawingml/2006/table">
            <a:tbl>
              <a:tblPr>
                <a:noFill/>
                <a:tableStyleId>{57A885ED-9461-4217-B83C-B3F756ED37C7}</a:tableStyleId>
              </a:tblPr>
              <a:tblGrid>
                <a:gridCol w="263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575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4C5"/>
                        </a:buClr>
                        <a:buSzPts val="200"/>
                        <a:buFont typeface="Arial"/>
                        <a:buNone/>
                      </a:pPr>
                      <a:r>
                        <a:rPr lang="ja-JP" sz="800" b="1" u="none" strike="noStrike" cap="none" dirty="0">
                          <a:solidFill>
                            <a:schemeClr val="dk1"/>
                          </a:solidFill>
                        </a:rPr>
                        <a:t>メンバーのWEB</a:t>
                      </a:r>
                      <a:r>
                        <a:rPr lang="ja-JP" sz="800" b="1" u="none" strike="noStrike" cap="none" dirty="0" smtClean="0">
                          <a:solidFill>
                            <a:schemeClr val="dk1"/>
                          </a:solidFill>
                        </a:rPr>
                        <a:t>資産</a:t>
                      </a:r>
                      <a:endParaRPr lang="en-US" altLang="ja-JP" sz="800" b="1" u="none" strike="noStrike" cap="none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4C5"/>
                        </a:buClr>
                        <a:buSzPts val="200"/>
                        <a:buFont typeface="Arial"/>
                        <a:buNone/>
                      </a:pPr>
                      <a:r>
                        <a:rPr lang="ja-JP" altLang="en-US" sz="800" b="1" u="none" strike="noStrike" cap="none" dirty="0" smtClean="0">
                          <a:solidFill>
                            <a:schemeClr val="dk1"/>
                          </a:solidFill>
                        </a:rPr>
                        <a:t>（</a:t>
                      </a:r>
                      <a:r>
                        <a:rPr lang="en-US" altLang="ja-JP" sz="800" b="1" u="none" strike="noStrike" cap="none" dirty="0" smtClean="0">
                          <a:solidFill>
                            <a:schemeClr val="dk1"/>
                          </a:solidFill>
                        </a:rPr>
                        <a:t>SNS</a:t>
                      </a:r>
                      <a:r>
                        <a:rPr lang="ja-JP" altLang="en-US" sz="800" b="1" u="none" strike="noStrike" cap="none" dirty="0" smtClean="0">
                          <a:solidFill>
                            <a:schemeClr val="dk1"/>
                          </a:solidFill>
                        </a:rPr>
                        <a:t>フォロワー数・公式サイト訪問数等）</a:t>
                      </a:r>
                      <a:endParaRPr sz="800" b="1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64275" marR="64275" marT="64275" marB="6427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413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Arial"/>
                        <a:buNone/>
                      </a:pPr>
                      <a:r>
                        <a:rPr lang="ja-JP" sz="1000" u="none" strike="noStrike" cap="none" dirty="0">
                          <a:solidFill>
                            <a:schemeClr val="dk1"/>
                          </a:solidFill>
                        </a:rPr>
                        <a:t>・facebook </a:t>
                      </a:r>
                      <a:r>
                        <a:rPr lang="ja-JP" sz="1000" u="none" strike="noStrike" cap="none" dirty="0" smtClean="0">
                          <a:solidFill>
                            <a:schemeClr val="dk1"/>
                          </a:solidFill>
                        </a:rPr>
                        <a:t>フォロワー数</a:t>
                      </a:r>
                      <a:r>
                        <a:rPr lang="ja-JP" altLang="en-US" sz="1000" u="none" strike="noStrike" cap="none" dirty="0" smtClean="0">
                          <a:solidFill>
                            <a:schemeClr val="dk1"/>
                          </a:solidFill>
                        </a:rPr>
                        <a:t>●●人</a:t>
                      </a:r>
                      <a:endParaRPr lang="en-US" altLang="ja-JP" sz="1000" u="none" strike="noStrike" cap="none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Arial"/>
                        <a:buNone/>
                      </a:pPr>
                      <a:r>
                        <a:rPr lang="ja-JP" altLang="en-US" sz="1000" u="none" strike="noStrike" cap="none" dirty="0" smtClean="0">
                          <a:solidFill>
                            <a:schemeClr val="dk1"/>
                          </a:solidFill>
                        </a:rPr>
                        <a:t>・</a:t>
                      </a:r>
                      <a:r>
                        <a:rPr lang="en-US" altLang="ja-JP" sz="1000" u="none" strike="noStrike" cap="none" dirty="0" smtClean="0">
                          <a:solidFill>
                            <a:schemeClr val="dk1"/>
                          </a:solidFill>
                        </a:rPr>
                        <a:t>twitter</a:t>
                      </a:r>
                      <a:r>
                        <a:rPr lang="ja-JP" altLang="en-US" sz="1000" u="none" strike="noStrike" cap="none" dirty="0" smtClean="0">
                          <a:solidFill>
                            <a:schemeClr val="dk1"/>
                          </a:solidFill>
                        </a:rPr>
                        <a:t>フォロワー数●●人</a:t>
                      </a:r>
                      <a:endParaRPr lang="en-US" altLang="ja-JP" sz="1000" u="none" strike="noStrike" cap="none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Arial"/>
                        <a:buNone/>
                      </a:pPr>
                      <a:r>
                        <a:rPr lang="ja-JP" altLang="en-US" sz="1000" u="none" strike="noStrike" cap="none" dirty="0" smtClean="0">
                          <a:solidFill>
                            <a:schemeClr val="dk1"/>
                          </a:solidFill>
                        </a:rPr>
                        <a:t>・</a:t>
                      </a:r>
                      <a:r>
                        <a:rPr lang="en-US" altLang="ja-JP" sz="1000" u="none" strike="noStrike" cap="none" dirty="0" smtClean="0">
                          <a:solidFill>
                            <a:schemeClr val="dk1"/>
                          </a:solidFill>
                        </a:rPr>
                        <a:t>Instagram</a:t>
                      </a:r>
                      <a:r>
                        <a:rPr lang="ja-JP" altLang="en-US" sz="1000" u="none" strike="noStrike" cap="none" dirty="0" smtClean="0">
                          <a:solidFill>
                            <a:schemeClr val="dk1"/>
                          </a:solidFill>
                        </a:rPr>
                        <a:t>フォロワー数●●人</a:t>
                      </a:r>
                      <a:endParaRPr lang="en-US" altLang="ja-JP" sz="1000" u="none" strike="noStrike" cap="none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Arial"/>
                        <a:buNone/>
                      </a:pPr>
                      <a:r>
                        <a:rPr lang="ja-JP" altLang="en-US" sz="1000" u="none" strike="noStrike" cap="none" dirty="0" smtClean="0">
                          <a:solidFill>
                            <a:schemeClr val="dk1"/>
                          </a:solidFill>
                        </a:rPr>
                        <a:t>・公式サイト訪問者●●人　　など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64275" marR="64275" marT="64275" marB="642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6" name="Google Shape;126;p28"/>
          <p:cNvSpPr txBox="1"/>
          <p:nvPr/>
        </p:nvSpPr>
        <p:spPr>
          <a:xfrm>
            <a:off x="412757" y="6200228"/>
            <a:ext cx="6312134" cy="203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275" tIns="64275" rIns="64275" bIns="6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"/>
              <a:buFont typeface="Arial"/>
              <a:buNone/>
            </a:pPr>
            <a:r>
              <a:rPr lang="ja-JP" sz="900" b="0" i="0" u="none" strike="noStrike" cap="none" dirty="0" smtClean="0">
                <a:solidFill>
                  <a:schemeClr val="dk1"/>
                </a:solidFill>
                <a:sym typeface="Arial"/>
              </a:rPr>
              <a:t>※支援者</a:t>
            </a:r>
            <a:r>
              <a:rPr lang="ja-JP" sz="900" b="0" i="0" u="none" strike="noStrike" cap="none" dirty="0">
                <a:solidFill>
                  <a:schemeClr val="dk1"/>
                </a:solidFill>
                <a:sym typeface="Arial"/>
              </a:rPr>
              <a:t>の1/3は直接の知人と言われて</a:t>
            </a:r>
            <a:r>
              <a:rPr lang="ja-JP" sz="900" b="0" i="0" u="none" strike="noStrike" cap="none" dirty="0" smtClean="0">
                <a:solidFill>
                  <a:schemeClr val="dk1"/>
                </a:solidFill>
                <a:sym typeface="Arial"/>
              </a:rPr>
              <a:t>います</a:t>
            </a:r>
            <a:r>
              <a:rPr lang="ja-JP" altLang="en-US" sz="900" b="0" i="0" u="none" strike="noStrike" cap="none" dirty="0" smtClean="0">
                <a:solidFill>
                  <a:schemeClr val="dk1"/>
                </a:solidFill>
                <a:sym typeface="Arial"/>
              </a:rPr>
              <a:t>。お知り合いの方への告知もお願いします。</a:t>
            </a:r>
            <a:endParaRPr sz="900" dirty="0"/>
          </a:p>
        </p:txBody>
      </p:sp>
      <p:graphicFrame>
        <p:nvGraphicFramePr>
          <p:cNvPr id="128" name="Google Shape;128;p28"/>
          <p:cNvGraphicFramePr/>
          <p:nvPr>
            <p:extLst>
              <p:ext uri="{D42A27DB-BD31-4B8C-83A1-F6EECF244321}">
                <p14:modId xmlns:p14="http://schemas.microsoft.com/office/powerpoint/2010/main" val="4147982660"/>
              </p:ext>
            </p:extLst>
          </p:nvPr>
        </p:nvGraphicFramePr>
        <p:xfrm>
          <a:off x="3278557" y="1127951"/>
          <a:ext cx="2623125" cy="2366524"/>
        </p:xfrm>
        <a:graphic>
          <a:graphicData uri="http://schemas.openxmlformats.org/drawingml/2006/table">
            <a:tbl>
              <a:tblPr>
                <a:noFill/>
                <a:tableStyleId>{57A885ED-9461-4217-B83C-B3F756ED37C7}</a:tableStyleId>
              </a:tblPr>
              <a:tblGrid>
                <a:gridCol w="2623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603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4C5"/>
                        </a:buClr>
                        <a:buSzPts val="200"/>
                        <a:buFont typeface="Arial"/>
                        <a:buNone/>
                      </a:pPr>
                      <a:r>
                        <a:rPr lang="ja-JP" sz="800" b="1" u="none" strike="noStrike" cap="none" dirty="0">
                          <a:solidFill>
                            <a:schemeClr val="dk1"/>
                          </a:solidFill>
                        </a:rPr>
                        <a:t>持っている</a:t>
                      </a:r>
                      <a:r>
                        <a:rPr lang="ja-JP" sz="800" b="1" u="none" strike="noStrike" cap="none" dirty="0" smtClean="0">
                          <a:solidFill>
                            <a:schemeClr val="dk1"/>
                          </a:solidFill>
                        </a:rPr>
                        <a:t>つながり</a:t>
                      </a:r>
                      <a:r>
                        <a:rPr lang="ja-JP" altLang="en-US" sz="800" b="1" u="none" strike="noStrike" cap="none" dirty="0" smtClean="0">
                          <a:solidFill>
                            <a:schemeClr val="dk1"/>
                          </a:solidFill>
                        </a:rPr>
                        <a:t>（企業・著名人・スポーツチーム等）</a:t>
                      </a:r>
                      <a:endParaRPr dirty="0"/>
                    </a:p>
                  </a:txBody>
                  <a:tcPr marL="64275" marR="64275" marT="64275" marB="6427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048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"/>
                        <a:buFont typeface="Arial"/>
                        <a:buNone/>
                      </a:pPr>
                      <a:r>
                        <a:rPr lang="ja-JP" altLang="en-US" sz="1000" u="none" strike="noStrike" cap="none" dirty="0" smtClean="0"/>
                        <a:t>・</a:t>
                      </a:r>
                      <a:endParaRPr lang="en-US" altLang="ja-JP" sz="1000" u="none" strike="noStrike" cap="none" dirty="0" smtClean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"/>
                        <a:buFont typeface="Arial"/>
                        <a:buNone/>
                      </a:pPr>
                      <a:r>
                        <a:rPr lang="ja-JP" altLang="en-US" sz="1000" u="none" strike="noStrike" cap="none" dirty="0" smtClean="0"/>
                        <a:t>・</a:t>
                      </a:r>
                      <a:endParaRPr lang="en-US" altLang="ja-JP" sz="1000" u="none" strike="noStrike" cap="none" dirty="0" smtClean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"/>
                        <a:buFont typeface="Arial"/>
                        <a:buNone/>
                      </a:pPr>
                      <a:r>
                        <a:rPr lang="ja-JP" altLang="en-US" sz="1000" u="none" strike="noStrike" cap="none" dirty="0" smtClean="0"/>
                        <a:t>・</a:t>
                      </a:r>
                      <a:endParaRPr lang="en-US" altLang="ja-JP" sz="1000" u="none" strike="noStrike" cap="none" dirty="0" smtClean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"/>
                        <a:buFont typeface="Arial"/>
                        <a:buNone/>
                      </a:pPr>
                      <a:r>
                        <a:rPr lang="ja-JP" altLang="en-US" sz="1000" u="none" strike="noStrike" cap="none" dirty="0" smtClean="0"/>
                        <a:t>・</a:t>
                      </a:r>
                      <a:endParaRPr lang="en-US" altLang="ja-JP" sz="1000" u="none" strike="noStrike" cap="none" dirty="0" smtClean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"/>
                        <a:buFont typeface="Arial"/>
                        <a:buNone/>
                      </a:pPr>
                      <a:r>
                        <a:rPr lang="ja-JP" altLang="en-US" sz="1000" u="none" strike="noStrike" cap="none" dirty="0" smtClean="0"/>
                        <a:t>・</a:t>
                      </a:r>
                      <a:endParaRPr lang="en-US" altLang="ja-JP" sz="1000" u="none" strike="noStrike" cap="none" dirty="0" smtClean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"/>
                        <a:buFont typeface="Arial"/>
                        <a:buNone/>
                      </a:pPr>
                      <a:endParaRPr sz="1000" u="none" strike="noStrike" cap="none" dirty="0"/>
                    </a:p>
                  </a:txBody>
                  <a:tcPr marL="64275" marR="64275" marT="64275" marB="642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9" name="Google Shape;129;p28"/>
          <p:cNvGraphicFramePr/>
          <p:nvPr>
            <p:extLst>
              <p:ext uri="{D42A27DB-BD31-4B8C-83A1-F6EECF244321}">
                <p14:modId xmlns:p14="http://schemas.microsoft.com/office/powerpoint/2010/main" val="1536865314"/>
              </p:ext>
            </p:extLst>
          </p:nvPr>
        </p:nvGraphicFramePr>
        <p:xfrm>
          <a:off x="6073842" y="1127952"/>
          <a:ext cx="2623125" cy="2379280"/>
        </p:xfrm>
        <a:graphic>
          <a:graphicData uri="http://schemas.openxmlformats.org/drawingml/2006/table">
            <a:tbl>
              <a:tblPr>
                <a:noFill/>
                <a:tableStyleId>{57A885ED-9461-4217-B83C-B3F756ED37C7}</a:tableStyleId>
              </a:tblPr>
              <a:tblGrid>
                <a:gridCol w="2623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963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4C5"/>
                        </a:buClr>
                        <a:buSzPts val="200"/>
                        <a:buFont typeface="Arial"/>
                        <a:buNone/>
                      </a:pPr>
                      <a:r>
                        <a:rPr lang="ja-JP" sz="800" b="1" u="none" strike="noStrike" cap="none" dirty="0">
                          <a:solidFill>
                            <a:schemeClr val="dk1"/>
                          </a:solidFill>
                        </a:rPr>
                        <a:t>用意できる素材・ネタ（</a:t>
                      </a:r>
                      <a:r>
                        <a:rPr lang="ja-JP" sz="800" b="1" u="none" strike="noStrike" cap="none" dirty="0" smtClean="0">
                          <a:solidFill>
                            <a:schemeClr val="dk1"/>
                          </a:solidFill>
                        </a:rPr>
                        <a:t>イベント</a:t>
                      </a:r>
                      <a:r>
                        <a:rPr lang="ja-JP" altLang="en-US" sz="800" b="1" u="none" strike="noStrike" cap="none" dirty="0" smtClean="0">
                          <a:solidFill>
                            <a:schemeClr val="dk1"/>
                          </a:solidFill>
                        </a:rPr>
                        <a:t>予定</a:t>
                      </a:r>
                      <a:r>
                        <a:rPr lang="ja-JP" sz="800" b="1" u="none" strike="noStrike" cap="none" dirty="0" smtClean="0">
                          <a:solidFill>
                            <a:schemeClr val="dk1"/>
                          </a:solidFill>
                        </a:rPr>
                        <a:t>・写真</a:t>
                      </a:r>
                      <a:r>
                        <a:rPr lang="ja-JP" altLang="en-US" sz="800" b="1" u="none" strike="noStrike" cap="none" dirty="0" smtClean="0">
                          <a:solidFill>
                            <a:schemeClr val="dk1"/>
                          </a:solidFill>
                        </a:rPr>
                        <a:t>・動画・メッセージ</a:t>
                      </a:r>
                      <a:r>
                        <a:rPr lang="ja-JP" sz="800" b="1" u="none" strike="noStrike" cap="none" dirty="0" smtClean="0">
                          <a:solidFill>
                            <a:schemeClr val="dk1"/>
                          </a:solidFill>
                        </a:rPr>
                        <a:t>など</a:t>
                      </a:r>
                      <a:r>
                        <a:rPr lang="ja-JP" sz="800" b="1" u="none" strike="noStrike" cap="none" dirty="0">
                          <a:solidFill>
                            <a:schemeClr val="dk1"/>
                          </a:solidFill>
                        </a:rPr>
                        <a:t>）</a:t>
                      </a:r>
                      <a:endParaRPr sz="800" b="1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64275" marR="64275" marT="64275" marB="6427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689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Arial"/>
                        <a:buNone/>
                      </a:pPr>
                      <a:r>
                        <a:rPr lang="ja-JP" altLang="en-US" sz="1000" u="none" strike="noStrike" cap="none" dirty="0" smtClean="0">
                          <a:solidFill>
                            <a:schemeClr val="dk1"/>
                          </a:solidFill>
                        </a:rPr>
                        <a:t>・</a:t>
                      </a:r>
                      <a:endParaRPr lang="en-US" altLang="ja-JP" sz="1000" u="none" strike="noStrike" cap="none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Arial"/>
                        <a:buNone/>
                      </a:pPr>
                      <a:r>
                        <a:rPr lang="ja-JP" altLang="en-US" sz="1000" u="none" strike="noStrike" cap="none" dirty="0" smtClean="0">
                          <a:solidFill>
                            <a:schemeClr val="dk1"/>
                          </a:solidFill>
                        </a:rPr>
                        <a:t>・</a:t>
                      </a:r>
                      <a:endParaRPr lang="en-US" altLang="ja-JP" sz="1000" u="none" strike="noStrike" cap="none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Arial"/>
                        <a:buNone/>
                      </a:pPr>
                      <a:r>
                        <a:rPr lang="ja-JP" altLang="en-US" sz="1000" u="none" strike="noStrike" cap="none" dirty="0" smtClean="0">
                          <a:solidFill>
                            <a:schemeClr val="dk1"/>
                          </a:solidFill>
                        </a:rPr>
                        <a:t>・</a:t>
                      </a:r>
                      <a:endParaRPr lang="en-US" altLang="ja-JP" sz="1000" u="none" strike="noStrike" cap="none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Arial"/>
                        <a:buNone/>
                      </a:pPr>
                      <a:r>
                        <a:rPr lang="ja-JP" altLang="en-US" sz="1000" u="none" strike="noStrike" cap="none" dirty="0" smtClean="0">
                          <a:solidFill>
                            <a:schemeClr val="dk1"/>
                          </a:solidFill>
                        </a:rPr>
                        <a:t>・</a:t>
                      </a:r>
                      <a:endParaRPr lang="en-US" altLang="ja-JP" sz="1000" u="none" strike="noStrike" cap="none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Arial"/>
                        <a:buNone/>
                      </a:pPr>
                      <a:r>
                        <a:rPr lang="ja-JP" altLang="en-US" sz="1000" u="none" strike="noStrike" cap="none" dirty="0" smtClean="0">
                          <a:solidFill>
                            <a:schemeClr val="dk1"/>
                          </a:solidFill>
                        </a:rPr>
                        <a:t>・</a:t>
                      </a:r>
                      <a:endParaRPr lang="en-US" altLang="ja-JP" sz="1000" u="none" strike="noStrike" cap="none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64275" marR="64275" marT="64275" marB="642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0" name="Google Shape;130;p28"/>
          <p:cNvGraphicFramePr/>
          <p:nvPr>
            <p:extLst>
              <p:ext uri="{D42A27DB-BD31-4B8C-83A1-F6EECF244321}">
                <p14:modId xmlns:p14="http://schemas.microsoft.com/office/powerpoint/2010/main" val="2798784801"/>
              </p:ext>
            </p:extLst>
          </p:nvPr>
        </p:nvGraphicFramePr>
        <p:xfrm>
          <a:off x="476195" y="3698717"/>
          <a:ext cx="2630201" cy="2412161"/>
        </p:xfrm>
        <a:graphic>
          <a:graphicData uri="http://schemas.openxmlformats.org/drawingml/2006/table">
            <a:tbl>
              <a:tblPr>
                <a:noFill/>
                <a:tableStyleId>{57A885ED-9461-4217-B83C-B3F756ED37C7}</a:tableStyleId>
              </a:tblPr>
              <a:tblGrid>
                <a:gridCol w="263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2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4C5"/>
                        </a:buClr>
                        <a:buSzPts val="200"/>
                        <a:buFont typeface="Arial"/>
                        <a:buNone/>
                      </a:pPr>
                      <a:r>
                        <a:rPr lang="ja-JP" sz="800" b="1" u="none" strike="noStrike" cap="none" dirty="0">
                          <a:solidFill>
                            <a:schemeClr val="dk1"/>
                          </a:solidFill>
                        </a:rPr>
                        <a:t>プロモーション（情報発信）の計画予定</a:t>
                      </a:r>
                      <a:endParaRPr sz="800" b="1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64275" marR="64275" marT="64275" marB="6427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383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3"/>
                        <a:buFont typeface="Arial"/>
                        <a:buNone/>
                      </a:pPr>
                      <a:r>
                        <a:rPr lang="ja-JP" altLang="en-US" sz="1050" u="none" strike="noStrike" cap="none" dirty="0" smtClean="0">
                          <a:solidFill>
                            <a:schemeClr val="dk1"/>
                          </a:solidFill>
                        </a:rPr>
                        <a:t>・</a:t>
                      </a:r>
                      <a:endParaRPr lang="en-US" altLang="ja-JP" sz="1050" u="none" strike="noStrike" cap="none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3"/>
                        <a:buFont typeface="Arial"/>
                        <a:buNone/>
                      </a:pPr>
                      <a:r>
                        <a:rPr lang="ja-JP" altLang="en-US" sz="1050" u="none" strike="noStrike" cap="none" dirty="0" smtClean="0">
                          <a:solidFill>
                            <a:schemeClr val="dk1"/>
                          </a:solidFill>
                        </a:rPr>
                        <a:t>・</a:t>
                      </a:r>
                      <a:endParaRPr lang="en-US" altLang="ja-JP" sz="1050" u="none" strike="noStrike" cap="none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3"/>
                        <a:buFont typeface="Arial"/>
                        <a:buNone/>
                      </a:pPr>
                      <a:r>
                        <a:rPr lang="ja-JP" altLang="en-US" sz="1050" u="none" strike="noStrike" cap="none" dirty="0" smtClean="0">
                          <a:solidFill>
                            <a:schemeClr val="dk1"/>
                          </a:solidFill>
                        </a:rPr>
                        <a:t>・</a:t>
                      </a:r>
                      <a:endParaRPr lang="en-US" altLang="ja-JP" sz="1050" u="none" strike="noStrike" cap="none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3"/>
                        <a:buFont typeface="Arial"/>
                        <a:buNone/>
                      </a:pPr>
                      <a:r>
                        <a:rPr lang="ja-JP" altLang="en-US" sz="1050" u="none" strike="noStrike" cap="none" dirty="0" smtClean="0">
                          <a:solidFill>
                            <a:schemeClr val="dk1"/>
                          </a:solidFill>
                        </a:rPr>
                        <a:t>・</a:t>
                      </a:r>
                      <a:endParaRPr lang="en-US" altLang="ja-JP" sz="1050" u="none" strike="noStrike" cap="none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3"/>
                        <a:buFont typeface="Arial"/>
                        <a:buNone/>
                      </a:pPr>
                      <a:r>
                        <a:rPr lang="ja-JP" altLang="en-US" sz="1050" u="none" strike="noStrike" cap="none" dirty="0" smtClean="0">
                          <a:solidFill>
                            <a:schemeClr val="dk1"/>
                          </a:solidFill>
                        </a:rPr>
                        <a:t>・</a:t>
                      </a:r>
                      <a:endParaRPr lang="en-US" altLang="ja-JP" sz="1050" u="none" strike="noStrike" cap="none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3"/>
                        <a:buFont typeface="Arial"/>
                        <a:buNone/>
                      </a:pPr>
                      <a:endParaRPr sz="105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64275" marR="64275" marT="64275" marB="642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1" name="Google Shape;131;p28"/>
          <p:cNvGraphicFramePr/>
          <p:nvPr>
            <p:extLst>
              <p:ext uri="{D42A27DB-BD31-4B8C-83A1-F6EECF244321}">
                <p14:modId xmlns:p14="http://schemas.microsoft.com/office/powerpoint/2010/main" val="2699816499"/>
              </p:ext>
            </p:extLst>
          </p:nvPr>
        </p:nvGraphicFramePr>
        <p:xfrm>
          <a:off x="3278556" y="3699485"/>
          <a:ext cx="2623125" cy="2411393"/>
        </p:xfrm>
        <a:graphic>
          <a:graphicData uri="http://schemas.openxmlformats.org/drawingml/2006/table">
            <a:tbl>
              <a:tblPr>
                <a:noFill/>
                <a:tableStyleId>{57A885ED-9461-4217-B83C-B3F756ED37C7}</a:tableStyleId>
              </a:tblPr>
              <a:tblGrid>
                <a:gridCol w="2623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575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4C5"/>
                        </a:buClr>
                        <a:buSzPts val="200"/>
                        <a:buFont typeface="Arial"/>
                        <a:buNone/>
                      </a:pPr>
                      <a:r>
                        <a:rPr lang="ja-JP" sz="800" b="1" u="none" strike="noStrike" cap="none" dirty="0" smtClean="0">
                          <a:solidFill>
                            <a:schemeClr val="dk1"/>
                          </a:solidFill>
                        </a:rPr>
                        <a:t>その他</a:t>
                      </a:r>
                      <a:r>
                        <a:rPr lang="ja-JP" altLang="en-US" sz="800" b="1" u="none" strike="noStrike" cap="none" dirty="0" smtClean="0">
                          <a:solidFill>
                            <a:schemeClr val="dk1"/>
                          </a:solidFill>
                        </a:rPr>
                        <a:t>（伝えておきたいことなどあればご記入ください）</a:t>
                      </a:r>
                      <a:endParaRPr sz="800" b="1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64275" marR="64275" marT="64275" marB="6427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900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Arial"/>
                        <a:buNone/>
                      </a:pPr>
                      <a:endParaRPr lang="en-US" altLang="ja-JP" sz="1000" u="none" strike="noStrike" cap="none" dirty="0" smtClean="0">
                        <a:solidFill>
                          <a:schemeClr val="dk1"/>
                        </a:solidFill>
                      </a:endParaRPr>
                    </a:p>
                  </a:txBody>
                  <a:tcPr marL="64275" marR="64275" marT="64275" marB="642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295816" y="626466"/>
            <a:ext cx="28520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②情報発信（告知）先の確認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9"/>
          <p:cNvSpPr txBox="1">
            <a:spLocks noGrp="1"/>
          </p:cNvSpPr>
          <p:nvPr>
            <p:ph type="body" idx="1"/>
          </p:nvPr>
        </p:nvSpPr>
        <p:spPr>
          <a:xfrm>
            <a:off x="165199" y="87973"/>
            <a:ext cx="2737800" cy="19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25" tIns="35725" rIns="35725" bIns="357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"/>
              <a:buFont typeface="Arial"/>
              <a:buNone/>
            </a:pPr>
            <a:r>
              <a:rPr lang="ja-JP"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アイディアシート③</a:t>
            </a:r>
            <a:endParaRPr sz="10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37" name="Google Shape;137;p29"/>
          <p:cNvGraphicFramePr/>
          <p:nvPr>
            <p:extLst>
              <p:ext uri="{D42A27DB-BD31-4B8C-83A1-F6EECF244321}">
                <p14:modId xmlns:p14="http://schemas.microsoft.com/office/powerpoint/2010/main" val="952475758"/>
              </p:ext>
            </p:extLst>
          </p:nvPr>
        </p:nvGraphicFramePr>
        <p:xfrm>
          <a:off x="507766" y="1586254"/>
          <a:ext cx="8152400" cy="4597520"/>
        </p:xfrm>
        <a:graphic>
          <a:graphicData uri="http://schemas.openxmlformats.org/drawingml/2006/table">
            <a:tbl>
              <a:tblPr firstRow="1" bandRow="1">
                <a:noFill/>
                <a:tableStyleId>{57A885ED-9461-4217-B83C-B3F756ED37C7}</a:tableStyleId>
              </a:tblPr>
              <a:tblGrid>
                <a:gridCol w="3170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5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1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5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u="none" strike="noStrike" cap="none" dirty="0"/>
                        <a:t>リターン内容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u="none" strike="noStrike" cap="none"/>
                        <a:t>想定される支援者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u="none" strike="noStrike" cap="none"/>
                        <a:t>リターン価格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u="none" strike="noStrike" cap="none"/>
                        <a:t>（送料、税込）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u="none" strike="noStrike" cap="none"/>
                        <a:t>上限数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u="none" strike="noStrike" cap="none"/>
                        <a:t>（あれば）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 u="none" strike="noStrike" cap="none" dirty="0" smtClean="0"/>
                        <a:t>例：サッカー選手</a:t>
                      </a:r>
                      <a:r>
                        <a:rPr lang="en-US" altLang="ja-JP" sz="1400" u="none" strike="noStrike" cap="none" dirty="0" smtClean="0"/>
                        <a:t>1</a:t>
                      </a:r>
                      <a:r>
                        <a:rPr lang="ja-JP" altLang="en-US" sz="1400" u="none" strike="noStrike" cap="none" dirty="0" smtClean="0"/>
                        <a:t>日コーチ体験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 u="none" strike="noStrike" cap="none" dirty="0" smtClean="0"/>
                        <a:t>サッカー</a:t>
                      </a:r>
                      <a:r>
                        <a:rPr lang="en-US" sz="1400" u="none" strike="noStrike" cap="none" dirty="0" err="1" smtClean="0"/>
                        <a:t>ファン等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altLang="ja-JP" sz="1400" u="none" strike="noStrike" cap="none" dirty="0"/>
                        <a:t>10,000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38" name="Google Shape;138;p29"/>
          <p:cNvSpPr txBox="1"/>
          <p:nvPr/>
        </p:nvSpPr>
        <p:spPr>
          <a:xfrm>
            <a:off x="453809" y="1020176"/>
            <a:ext cx="5929828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支援者が「欲しい」と思ってくれるようなリターンを考えてください</a:t>
            </a:r>
            <a:r>
              <a:rPr lang="ja-JP" sz="14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！</a:t>
            </a:r>
            <a:endParaRPr lang="en-US" altLang="ja-JP" sz="1400" b="0" i="0" u="none" strike="noStrike" cap="none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4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企画段階では、多くのアイデアを出すことから始めましょう！</a:t>
            </a:r>
            <a:endParaRPr lang="en-US" altLang="ja-JP" sz="1400" b="0" i="0" u="none" strike="noStrike" cap="none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97551" y="681622"/>
            <a:ext cx="20313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③リターンアイデア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0"/>
          <p:cNvSpPr txBox="1">
            <a:spLocks noGrp="1"/>
          </p:cNvSpPr>
          <p:nvPr>
            <p:ph type="body" idx="1"/>
          </p:nvPr>
        </p:nvSpPr>
        <p:spPr>
          <a:xfrm>
            <a:off x="165199" y="93761"/>
            <a:ext cx="1945800" cy="19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25" tIns="35725" rIns="35725" bIns="357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"/>
              <a:buFont typeface="Arial"/>
              <a:buNone/>
            </a:pPr>
            <a:r>
              <a:rPr lang="ja-JP"/>
              <a:t>アイデアシート④</a:t>
            </a:r>
            <a:endParaRPr sz="10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30"/>
          <p:cNvSpPr txBox="1"/>
          <p:nvPr/>
        </p:nvSpPr>
        <p:spPr>
          <a:xfrm>
            <a:off x="5228606" y="840924"/>
            <a:ext cx="3738600" cy="387000"/>
          </a:xfrm>
          <a:prstGeom prst="rect">
            <a:avLst/>
          </a:prstGeom>
          <a:solidFill>
            <a:srgbClr val="00B4C5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"/>
              <a:buFont typeface="Arial"/>
              <a:buNone/>
            </a:pPr>
            <a:r>
              <a:rPr lang="ja-JP" sz="14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まずは</a:t>
            </a:r>
            <a:r>
              <a:rPr lang="ja-JP" sz="1400" b="0" i="0" u="none" strike="noStrike" cap="none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、</a:t>
            </a:r>
            <a:r>
              <a:rPr lang="ja-JP" altLang="en-US" dirty="0">
                <a:solidFill>
                  <a:srgbClr val="FFFFFF"/>
                </a:solidFill>
              </a:rPr>
              <a:t>目標</a:t>
            </a:r>
            <a:r>
              <a:rPr lang="ja-JP" altLang="en-US" dirty="0" smtClean="0">
                <a:solidFill>
                  <a:srgbClr val="FFFFFF"/>
                </a:solidFill>
              </a:rPr>
              <a:t>となる</a:t>
            </a:r>
            <a:r>
              <a:rPr lang="ja-JP" sz="1400" b="0" i="0" u="none" strike="noStrike" cap="none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日程</a:t>
            </a:r>
            <a:r>
              <a:rPr lang="ja-JP" sz="14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を記入しましょう</a:t>
            </a:r>
            <a:endParaRPr dirty="0"/>
          </a:p>
        </p:txBody>
      </p:sp>
      <p:sp>
        <p:nvSpPr>
          <p:cNvPr id="146" name="Google Shape;146;p30"/>
          <p:cNvSpPr txBox="1"/>
          <p:nvPr/>
        </p:nvSpPr>
        <p:spPr>
          <a:xfrm>
            <a:off x="355606" y="1185293"/>
            <a:ext cx="5368075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スケジュールを教えて</a:t>
            </a:r>
            <a:r>
              <a:rPr lang="ja-JP" sz="14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ください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4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サイト公開まで約一か月程お時間をいただくのが一般的です。</a:t>
            </a:r>
            <a:endParaRPr lang="en-US" altLang="ja-JP" sz="1400" b="0" i="0" u="none" strike="noStrike" cap="none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86158" y="730183"/>
            <a:ext cx="22365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④スケジュールの確認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698142"/>
              </p:ext>
            </p:extLst>
          </p:nvPr>
        </p:nvGraphicFramePr>
        <p:xfrm>
          <a:off x="450162" y="1916622"/>
          <a:ext cx="8213489" cy="2595950"/>
        </p:xfrm>
        <a:graphic>
          <a:graphicData uri="http://schemas.openxmlformats.org/drawingml/2006/table">
            <a:tbl>
              <a:tblPr firstRow="1" bandRow="1">
                <a:noFill/>
                <a:tableStyleId>{57A885ED-9461-4217-B83C-B3F756ED37C7}</a:tableStyleId>
              </a:tblPr>
              <a:tblGrid>
                <a:gridCol w="4104476">
                  <a:extLst>
                    <a:ext uri="{9D8B030D-6E8A-4147-A177-3AD203B41FA5}">
                      <a16:colId xmlns:a16="http://schemas.microsoft.com/office/drawing/2014/main" val="3401579665"/>
                    </a:ext>
                  </a:extLst>
                </a:gridCol>
                <a:gridCol w="2219550">
                  <a:extLst>
                    <a:ext uri="{9D8B030D-6E8A-4147-A177-3AD203B41FA5}">
                      <a16:colId xmlns:a16="http://schemas.microsoft.com/office/drawing/2014/main" val="962341122"/>
                    </a:ext>
                  </a:extLst>
                </a:gridCol>
                <a:gridCol w="1889463">
                  <a:extLst>
                    <a:ext uri="{9D8B030D-6E8A-4147-A177-3AD203B41FA5}">
                      <a16:colId xmlns:a16="http://schemas.microsoft.com/office/drawing/2014/main" val="4024539295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dirty="0" smtClean="0"/>
                        <a:t>実施内容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 u="none" strike="noStrike" cap="none" dirty="0" smtClean="0"/>
                        <a:t>実施日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 u="none" strike="noStrike" cap="none" dirty="0" smtClean="0"/>
                        <a:t>備考</a:t>
                      </a:r>
                      <a:endParaRPr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2353838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400" u="none" strike="noStrike" cap="none" dirty="0" smtClean="0"/>
                        <a:t>公開予定日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altLang="ja-JP" sz="1400" b="0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2024</a:t>
                      </a:r>
                      <a:r>
                        <a:rPr lang="ja-JP" altLang="en-US" sz="1400" b="0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年●</a:t>
                      </a:r>
                      <a:r>
                        <a:rPr lang="ja-JP" altLang="en-US" dirty="0" smtClean="0"/>
                        <a:t>月●日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20686992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SNS</a:t>
                      </a:r>
                      <a:r>
                        <a:rPr lang="ja-JP" altLang="en-US" dirty="0" smtClean="0"/>
                        <a:t>発信日（告知）</a:t>
                      </a:r>
                      <a:endParaRPr lang="ja-JP" altLang="en-US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ja-JP" sz="1400" b="0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2024</a:t>
                      </a:r>
                      <a:r>
                        <a:rPr lang="ja-JP" altLang="en-US" sz="1400" b="0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年●</a:t>
                      </a:r>
                      <a:r>
                        <a:rPr lang="ja-JP" altLang="en-US" dirty="0" smtClean="0"/>
                        <a:t>月●日</a:t>
                      </a:r>
                      <a:endParaRPr lang="ja-JP" altLang="en-US" sz="1400" u="none" strike="noStrike" cap="none" dirty="0" smtClean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36360352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r>
                        <a:rPr lang="ja-JP" altLang="ja-JP" sz="1400" b="0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プロジェクトに関するイベント予定</a:t>
                      </a:r>
                      <a:r>
                        <a:rPr lang="ja-JP" altLang="en-US" sz="1400" b="0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日</a:t>
                      </a:r>
                      <a:endParaRPr lang="ja-JP" altLang="en-US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ja-JP" sz="1400" b="0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2024</a:t>
                      </a:r>
                      <a:r>
                        <a:rPr lang="ja-JP" altLang="en-US" sz="1400" b="0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年●</a:t>
                      </a:r>
                      <a:r>
                        <a:rPr lang="ja-JP" altLang="en-US" dirty="0" smtClean="0"/>
                        <a:t>月●日</a:t>
                      </a:r>
                      <a:endParaRPr lang="ja-JP" altLang="en-US" sz="1400" u="none" strike="noStrike" cap="none" dirty="0" smtClean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10130353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r>
                        <a:rPr lang="ja-JP" altLang="en-US" dirty="0" smtClean="0"/>
                        <a:t>サイトクローズ</a:t>
                      </a:r>
                      <a:endParaRPr lang="ja-JP" altLang="en-US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ja-JP" sz="1400" b="0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2024</a:t>
                      </a:r>
                      <a:r>
                        <a:rPr lang="ja-JP" altLang="en-US" sz="1400" b="0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年●</a:t>
                      </a:r>
                      <a:r>
                        <a:rPr lang="ja-JP" altLang="en-US" dirty="0" smtClean="0"/>
                        <a:t>月●日</a:t>
                      </a:r>
                      <a:endParaRPr lang="ja-JP" altLang="en-US" sz="1400" u="none" strike="noStrike" cap="none" dirty="0" smtClean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75248431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50352921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3501232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373</Words>
  <Application>Microsoft Office PowerPoint</Application>
  <PresentationFormat>画面に合わせる (4:3)</PresentationFormat>
  <Paragraphs>75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Arial</vt:lpstr>
      <vt:lpstr>Wingdings</vt:lpstr>
      <vt:lpstr>Century Gothic</vt:lpstr>
      <vt:lpstr>simple-light-2</vt:lpstr>
      <vt:lpstr>simple-light-2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髙橋広太郎</dc:creator>
  <cp:lastModifiedBy>髙橋広太郎</cp:lastModifiedBy>
  <cp:revision>29</cp:revision>
  <dcterms:modified xsi:type="dcterms:W3CDTF">2024-01-11T01:04:35Z</dcterms:modified>
</cp:coreProperties>
</file>